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  <p:sldId id="263" r:id="rId9"/>
    <p:sldId id="260" r:id="rId10"/>
    <p:sldId id="279" r:id="rId11"/>
    <p:sldId id="278" r:id="rId12"/>
    <p:sldId id="281" r:id="rId13"/>
    <p:sldId id="280" r:id="rId14"/>
    <p:sldId id="266" r:id="rId15"/>
    <p:sldId id="272" r:id="rId16"/>
    <p:sldId id="269" r:id="rId17"/>
    <p:sldId id="275" r:id="rId18"/>
    <p:sldId id="276" r:id="rId19"/>
    <p:sldId id="265" r:id="rId20"/>
    <p:sldId id="28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2F41B-6891-C0FA-69F4-8171B80AA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601FAB-3EDF-DB37-8753-15831EB7EA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FB397-441C-6E06-26D9-462B35F54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D439D-12CE-414A-8AA0-491ACBB27BE4}" type="datetimeFigureOut">
              <a:rPr lang="en-IN" smtClean="0"/>
              <a:t>30-08-2023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07D27-0470-A871-BB58-0898DDB1E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621A7-1461-9B06-9F94-A89B450B3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91C4E-BD3A-40E4-8A16-356D05C1A6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8803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49980-96E8-D4D9-356C-E52124916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161968-F014-1533-0632-9A4CAD54BA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090B9-9348-1C66-DC05-B15F57B1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D439D-12CE-414A-8AA0-491ACBB27BE4}" type="datetimeFigureOut">
              <a:rPr lang="en-IN" smtClean="0"/>
              <a:t>30-08-2023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52B1C-20CF-E2EC-8E05-25B6FC541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6505B-366B-B9AA-D5C3-77ABEC0B3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91C4E-BD3A-40E4-8A16-356D05C1A6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9790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9B5335-5CD9-BBC9-EAEF-79FC50CAD4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3C4B98-9B00-ABF7-09FF-B0DAEC181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87C1E-2016-0285-29BC-FA6AEC329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D439D-12CE-414A-8AA0-491ACBB27BE4}" type="datetimeFigureOut">
              <a:rPr lang="en-IN" smtClean="0"/>
              <a:t>30-08-2023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15C2B-E457-9B82-FC17-B74F3F2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F8F43-9538-DDF3-F6E6-F99A38E8F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91C4E-BD3A-40E4-8A16-356D05C1A6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0481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A39B6-8137-742B-274F-F7477AEDB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516EB-96E8-92AB-B9D9-4A68A9F3B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9C2637-9F40-7D46-180C-E45BD04F7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D439D-12CE-414A-8AA0-491ACBB27BE4}" type="datetimeFigureOut">
              <a:rPr lang="en-IN" smtClean="0"/>
              <a:t>30-08-2023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06C6D-0B5C-7F6D-D2B0-3D109CE83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CEB6D-6443-3FFF-7DB3-1F0ED5DD0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91C4E-BD3A-40E4-8A16-356D05C1A6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6695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AB205-8F55-8846-F4C9-F693CA6AA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825AB-36A6-D6AD-25FB-910A0944E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A4979-9835-930A-4E53-FC4107F63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D439D-12CE-414A-8AA0-491ACBB27BE4}" type="datetimeFigureOut">
              <a:rPr lang="en-IN" smtClean="0"/>
              <a:t>30-08-2023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8447B-2261-6502-BCB4-52BA429D4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35ACE-DEC0-2103-73AF-2309E5275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91C4E-BD3A-40E4-8A16-356D05C1A6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4549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9CAB6-C9CB-D127-C2E0-DB856D37D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11DFF-9CFF-D1CB-17A2-8388297EE6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BA3A1F-EB29-57DF-F824-ECBEFE7453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B90E7B-661A-8B8D-71EE-8CC4941AC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D439D-12CE-414A-8AA0-491ACBB27BE4}" type="datetimeFigureOut">
              <a:rPr lang="en-IN" smtClean="0"/>
              <a:t>30-08-2023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8FC8E-E26C-FFCB-29E7-2120BFFC9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AA9DC-0A72-A79C-4DEC-D5168EE26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91C4E-BD3A-40E4-8A16-356D05C1A6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1742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32FB8-98DA-956B-54AD-08AEDC639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3108D1-F678-2D40-35A7-FEE632ED7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A7236A-B66F-F717-C21D-E22F8C1D92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31FF5F-0D13-02E1-F8B9-AB0F2674AD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3F16DB-3517-9F07-DABD-BF91227985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A17CAA-3EE3-B32D-0242-458051B65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D439D-12CE-414A-8AA0-491ACBB27BE4}" type="datetimeFigureOut">
              <a:rPr lang="en-IN" smtClean="0"/>
              <a:t>30-08-2023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38D336-E365-98D9-F817-9E6F1FFA9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347619-DED5-6BA5-7F0F-679AD80B4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91C4E-BD3A-40E4-8A16-356D05C1A6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0661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18D30-6C14-E3FD-666C-4E3C044DA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4E23DA-D95C-F2E2-84FF-882EA229F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D439D-12CE-414A-8AA0-491ACBB27BE4}" type="datetimeFigureOut">
              <a:rPr lang="en-IN" smtClean="0"/>
              <a:t>30-08-2023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C9DC96-A71E-57F1-668E-CB677D762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CB6BAD-544C-69D5-4CF5-B794B6908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91C4E-BD3A-40E4-8A16-356D05C1A6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0259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91BB5B-FC70-9BEC-5053-7515FEFF0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D439D-12CE-414A-8AA0-491ACBB27BE4}" type="datetimeFigureOut">
              <a:rPr lang="en-IN" smtClean="0"/>
              <a:t>30-08-2023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734D05-6ED0-DA44-65E1-B1D8E5540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52659-EBC3-44E4-38FC-831744569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91C4E-BD3A-40E4-8A16-356D05C1A6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7629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19152-0B34-9B3D-89C1-9D5AE5E88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F9D64-B592-A22F-719E-6E3A6DBB4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E7F76E-6B15-F390-89DF-8565F86793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7B13C1-FC49-A2F6-7932-54EA28A39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D439D-12CE-414A-8AA0-491ACBB27BE4}" type="datetimeFigureOut">
              <a:rPr lang="en-IN" smtClean="0"/>
              <a:t>30-08-2023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360633-BD4A-758C-47C4-B43E61F1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99B1A-996C-3BC7-D790-AEF2A1C2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91C4E-BD3A-40E4-8A16-356D05C1A6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4438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C60AE-57B8-C7AF-44BE-D67FAA01F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2D1551-F3E4-B5EF-3023-6E671CEE57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7383C8-42F4-5F56-2FF3-751D4A63A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56C536-6494-D78A-7705-2D05443DC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D439D-12CE-414A-8AA0-491ACBB27BE4}" type="datetimeFigureOut">
              <a:rPr lang="en-IN" smtClean="0"/>
              <a:t>30-08-2023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C287EB-0448-017B-2BC7-27073E553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79FFD1-627C-23DA-A78F-F1B1E1902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91C4E-BD3A-40E4-8A16-356D05C1A6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1360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F51D1C-36EE-FC78-6226-96C985513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5F9522-DE9A-D22E-21A0-FE9CE92D5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42D8F-07CD-8CE1-0D35-B5F2893711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D439D-12CE-414A-8AA0-491ACBB27BE4}" type="datetimeFigureOut">
              <a:rPr lang="en-IN" smtClean="0"/>
              <a:t>30-08-2023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23AAF-FB7F-77AF-CC24-A0223DE184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3DF88-58CD-C2F8-AB96-EF94E9215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91C4E-BD3A-40E4-8A16-356D05C1A6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8108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10" Type="http://schemas.openxmlformats.org/officeDocument/2006/relationships/image" Target="../media/image22.png"/><Relationship Id="rId4" Type="http://schemas.openxmlformats.org/officeDocument/2006/relationships/image" Target="../media/image26.jpg"/><Relationship Id="rId9" Type="http://schemas.openxmlformats.org/officeDocument/2006/relationships/image" Target="../media/image3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31A4D-6F2B-9DA4-E9A1-37CD960F67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Celebrity Face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F41EEB-B92D-1E85-1B72-C88C62539F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4110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B1C79-E545-B5CC-9F73-C6671889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Features/Encodings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EB0D54-CCBB-6C91-C2E3-4D0AC140847E}"/>
              </a:ext>
            </a:extLst>
          </p:cNvPr>
          <p:cNvSpPr txBox="1"/>
          <p:nvPr/>
        </p:nvSpPr>
        <p:spPr>
          <a:xfrm>
            <a:off x="589429" y="2633657"/>
            <a:ext cx="108607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{</a:t>
            </a:r>
            <a:r>
              <a:rPr lang="en-IN" sz="1600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'Nathalie Emmanuel': </a:t>
            </a:r>
            <a:r>
              <a:rPr lang="en-IN" sz="16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array([-0.12498692, -0.15341993, 0.01112015, 0.0686309 , 0.03203177, 0.00538335, -0.01103027, 0.04894527, 0.01208874, 0.13119903, -0.20331289, 0.07774244, -0.08688483, -0.00453778, 0.05702018, 0.10756487, -0.00130893, 0.06902599, 0.00601771, -0.0726536 , 0.14885132, -0.09950729,], , </a:t>
            </a:r>
            <a:r>
              <a:rPr lang="en-IN" sz="1600" b="1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'Ludacris': </a:t>
            </a:r>
            <a:r>
              <a:rPr lang="en-IN" sz="16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array([-0.1630617 , -0.14465944, -0.04235595, 0.08112737, 0.06835084, -0.07925989, -0.06293663, 0.12057922, -0.05332515, 0.17532979, 0.05154599, 0.00256688, 0.03108589, -0.10000898, 0.03506746, 0.21384855, -0.02030437, 0.05270102, 0.03709633, -0.03602757, 0.01833219, -0.10996756, 0.05816747, 0.15524974, -0.03583858, -0.06029473, 0.08263476, 0.1127075 , -0.08681016, 0.00309873, 0.00171779, 0.02098964, 0.06159178, -0.02739557, 0.06723026)]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725900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30B77-DF01-E8C2-B547-67142A6BE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3424" y="2480796"/>
            <a:ext cx="10515600" cy="1325563"/>
          </a:xfrm>
        </p:spPr>
        <p:txBody>
          <a:bodyPr/>
          <a:lstStyle/>
          <a:p>
            <a:r>
              <a:rPr lang="en-IN" dirty="0"/>
              <a:t>Face Recognition</a:t>
            </a:r>
          </a:p>
        </p:txBody>
      </p:sp>
    </p:spTree>
    <p:extLst>
      <p:ext uri="{BB962C8B-B14F-4D97-AF65-F5344CB8AC3E}">
        <p14:creationId xmlns:p14="http://schemas.microsoft.com/office/powerpoint/2010/main" val="2341577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A1E2511-AF19-53C1-FB13-9C7B7B46B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75" y="187512"/>
            <a:ext cx="6716131" cy="300635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1948E12-192D-44FF-66CE-0803A998FE96}"/>
              </a:ext>
            </a:extLst>
          </p:cNvPr>
          <p:cNvCxnSpPr>
            <a:cxnSpLocks/>
          </p:cNvCxnSpPr>
          <p:nvPr/>
        </p:nvCxnSpPr>
        <p:spPr>
          <a:xfrm>
            <a:off x="6983506" y="1497106"/>
            <a:ext cx="84268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6F202B9-73AC-2561-041E-A63657205237}"/>
              </a:ext>
            </a:extLst>
          </p:cNvPr>
          <p:cNvSpPr/>
          <p:nvPr/>
        </p:nvSpPr>
        <p:spPr>
          <a:xfrm>
            <a:off x="7897906" y="1093695"/>
            <a:ext cx="3327472" cy="80682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MTCNN/</a:t>
            </a:r>
            <a:r>
              <a:rPr lang="en-IN" dirty="0" err="1"/>
              <a:t>Haar</a:t>
            </a:r>
            <a:r>
              <a:rPr lang="en-IN" dirty="0"/>
              <a:t> Cascade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BAA7A93D-B19A-27E4-A548-4FD4F51DB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271" y="3829615"/>
            <a:ext cx="6149949" cy="275291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98078A4-12F6-1E33-E7D3-7A46997CD52F}"/>
              </a:ext>
            </a:extLst>
          </p:cNvPr>
          <p:cNvCxnSpPr>
            <a:cxnSpLocks/>
          </p:cNvCxnSpPr>
          <p:nvPr/>
        </p:nvCxnSpPr>
        <p:spPr>
          <a:xfrm>
            <a:off x="9330981" y="1981799"/>
            <a:ext cx="0" cy="18108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2BA71-1C46-A79B-9B5F-45717945CE90}"/>
              </a:ext>
            </a:extLst>
          </p:cNvPr>
          <p:cNvSpPr/>
          <p:nvPr/>
        </p:nvSpPr>
        <p:spPr>
          <a:xfrm>
            <a:off x="6938683" y="4231341"/>
            <a:ext cx="1048871" cy="97473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B782AA-C2B6-7D08-CC96-208FAFB1AA37}"/>
              </a:ext>
            </a:extLst>
          </p:cNvPr>
          <p:cNvSpPr/>
          <p:nvPr/>
        </p:nvSpPr>
        <p:spPr>
          <a:xfrm>
            <a:off x="10067365" y="3944471"/>
            <a:ext cx="1048871" cy="97473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BB5DC3A-1819-DAAB-9DD3-EDCB4697F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34" y="3974596"/>
            <a:ext cx="952583" cy="91447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0A42F21-D3AE-EB8D-34EF-FF6D8D263815}"/>
              </a:ext>
            </a:extLst>
          </p:cNvPr>
          <p:cNvCxnSpPr>
            <a:cxnSpLocks/>
          </p:cNvCxnSpPr>
          <p:nvPr/>
        </p:nvCxnSpPr>
        <p:spPr>
          <a:xfrm flipH="1">
            <a:off x="3092200" y="4799371"/>
            <a:ext cx="25460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CC56B7E-CA47-BFEA-5574-B120EA7D3AD6}"/>
              </a:ext>
            </a:extLst>
          </p:cNvPr>
          <p:cNvSpPr txBox="1"/>
          <p:nvPr/>
        </p:nvSpPr>
        <p:spPr>
          <a:xfrm>
            <a:off x="3800493" y="4919201"/>
            <a:ext cx="1837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Act as input to model for prediction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C37BDB9-8948-1F45-D204-05FEE09B1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026" y="5066983"/>
            <a:ext cx="1005927" cy="95258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8355FBE-4DED-2AED-F214-E6780262452E}"/>
              </a:ext>
            </a:extLst>
          </p:cNvPr>
          <p:cNvSpPr txBox="1"/>
          <p:nvPr/>
        </p:nvSpPr>
        <p:spPr>
          <a:xfrm>
            <a:off x="1712017" y="3193864"/>
            <a:ext cx="5271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Single frame act as input to face detector</a:t>
            </a:r>
          </a:p>
        </p:txBody>
      </p:sp>
    </p:spTree>
    <p:extLst>
      <p:ext uri="{BB962C8B-B14F-4D97-AF65-F5344CB8AC3E}">
        <p14:creationId xmlns:p14="http://schemas.microsoft.com/office/powerpoint/2010/main" val="1343757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9F8E5C3-01E9-38E0-035E-B0A57ED5A89A}"/>
              </a:ext>
            </a:extLst>
          </p:cNvPr>
          <p:cNvCxnSpPr/>
          <p:nvPr/>
        </p:nvCxnSpPr>
        <p:spPr>
          <a:xfrm>
            <a:off x="744071" y="986118"/>
            <a:ext cx="0" cy="49664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CA4F283-1979-7EC7-7A34-9E47DA4F1B4E}"/>
              </a:ext>
            </a:extLst>
          </p:cNvPr>
          <p:cNvCxnSpPr>
            <a:cxnSpLocks/>
          </p:cNvCxnSpPr>
          <p:nvPr/>
        </p:nvCxnSpPr>
        <p:spPr>
          <a:xfrm>
            <a:off x="744071" y="5943600"/>
            <a:ext cx="943983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1F2A147F-F941-719D-3971-A5F15DD501D8}"/>
              </a:ext>
            </a:extLst>
          </p:cNvPr>
          <p:cNvSpPr/>
          <p:nvPr/>
        </p:nvSpPr>
        <p:spPr>
          <a:xfrm>
            <a:off x="1264024" y="815790"/>
            <a:ext cx="3092818" cy="277009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6585061-C113-2282-FFCB-BF1D52033362}"/>
              </a:ext>
            </a:extLst>
          </p:cNvPr>
          <p:cNvSpPr/>
          <p:nvPr/>
        </p:nvSpPr>
        <p:spPr>
          <a:xfrm>
            <a:off x="6741464" y="3039038"/>
            <a:ext cx="3092818" cy="24742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6077E41-B2C0-B05C-0CCD-CB600431B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54" y="2346734"/>
            <a:ext cx="826712" cy="8267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375C2CA-33FA-81E0-D459-430396A24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576" y="1396574"/>
            <a:ext cx="782732" cy="7827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67A0184-60B0-11F6-4D50-9908910960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004" y="2363963"/>
            <a:ext cx="792256" cy="79225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35E8ED-542A-1765-7FAF-33CA0EE662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004" y="1396575"/>
            <a:ext cx="782731" cy="7827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60C16C6-CBFF-1337-FE73-0A4340B292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146" y="3451059"/>
            <a:ext cx="825100" cy="8251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5C47EEA-780F-2BAE-2680-381636138E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378" y="3429000"/>
            <a:ext cx="825100" cy="8251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ADCC24-636E-53F6-E980-828882F63B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058" y="4339137"/>
            <a:ext cx="767739" cy="76773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1D23318-10E5-643D-5960-61860DF5D5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373" y="4343982"/>
            <a:ext cx="767738" cy="7677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554863-AE12-886A-7844-076599573B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4024" y="4339138"/>
            <a:ext cx="952583" cy="93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87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3E9B2-D69A-5A66-7F6B-2A7F3DD73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Predictions (Har Cascade + VGG16)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FA0055-E4D7-31E5-5F43-43C0D3CEB5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88"/>
          <a:stretch/>
        </p:blipFill>
        <p:spPr>
          <a:xfrm>
            <a:off x="230394" y="1054386"/>
            <a:ext cx="2267759" cy="24870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90BF4B-F6D6-A4C8-C343-A66C12BF9B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34" t="3676" r="1061" b="-3676"/>
          <a:stretch/>
        </p:blipFill>
        <p:spPr>
          <a:xfrm>
            <a:off x="4489080" y="1331068"/>
            <a:ext cx="2038626" cy="25699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AD42C9-A561-0BF6-DFAD-710758D4A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192" y="3717925"/>
            <a:ext cx="2912010" cy="24397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835188-E2C5-C3CF-0086-887D9271E7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3008" y="4069422"/>
            <a:ext cx="2912011" cy="224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32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3DB59-8A55-1E84-910F-B1E389100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65EB3-946B-B5DB-AAE5-BCB751E6D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158DC4-38C4-6471-D68B-163C9F8E6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10" y="201743"/>
            <a:ext cx="9777307" cy="43209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66477B-3108-437A-93B6-A14D52FEA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020" y="3294731"/>
            <a:ext cx="4099915" cy="35055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8EDDA9-94AE-B6E2-F3EF-B02775893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9661" y="3157559"/>
            <a:ext cx="4442845" cy="364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04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3E9B2-D69A-5A66-7F6B-2A7F3DD73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Predictions (MTCNN + Face Net)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04D77-7CD6-7A6D-6380-7481C1715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35226E-07CE-66C7-54F3-F01FE9983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62" y="1825625"/>
            <a:ext cx="4961050" cy="46867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4A479D-27D7-3785-4DF5-B34251A3D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858" y="1962797"/>
            <a:ext cx="4320914" cy="454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61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2DB50-74BE-9980-5FB3-3C31941CF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E19A8-B024-852E-3D44-8AB2C5069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B59B78-878F-1D38-1C0E-C93757E04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60" y="1187940"/>
            <a:ext cx="4229467" cy="41761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77AC1F-77F2-50F9-A855-4E79DAB27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175" y="867872"/>
            <a:ext cx="4633362" cy="4496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87F9A5-D287-BBBE-F567-4C0569769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979" y="3115967"/>
            <a:ext cx="2949196" cy="27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09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69520-2153-FA38-EB02-60C440F99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EEA40-9A63-1B1B-3F25-2FD3C60C7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BD61FF-589B-4E2B-3296-67600CB64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17" y="1027906"/>
            <a:ext cx="10684166" cy="36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93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32D6C-F309-3BFD-7C1B-2C6E8CDF8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Conclusion:- Face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D2ED7-F812-4D47-6531-F8D7C36C3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DBC782-478D-54F4-0629-6D7438E38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47" y="2208793"/>
            <a:ext cx="5613803" cy="221977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DC9308-01DA-C2C3-082D-B3A6B36D1242}"/>
              </a:ext>
            </a:extLst>
          </p:cNvPr>
          <p:cNvSpPr txBox="1"/>
          <p:nvPr/>
        </p:nvSpPr>
        <p:spPr>
          <a:xfrm>
            <a:off x="394447" y="5519039"/>
            <a:ext cx="11681012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comparing face detection model i.e.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Haar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Cascade and MTCNN we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conlude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that 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haar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cascade is much faster that MTCNN but it detect faces with less accuracy, So, if high computation hardware is available MTCNN is recommended.</a:t>
            </a:r>
          </a:p>
        </p:txBody>
      </p:sp>
    </p:spTree>
    <p:extLst>
      <p:ext uri="{BB962C8B-B14F-4D97-AF65-F5344CB8AC3E}">
        <p14:creationId xmlns:p14="http://schemas.microsoft.com/office/powerpoint/2010/main" val="115606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09E5D-59DA-598D-548C-0C7587AF1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68626-AA64-0EEB-1BE7-9CEDB4164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Data Collection</a:t>
            </a:r>
          </a:p>
          <a:p>
            <a:r>
              <a:rPr lang="en-IN" dirty="0"/>
              <a:t>Data Pre Processing</a:t>
            </a:r>
          </a:p>
          <a:p>
            <a:r>
              <a:rPr lang="en-IN" dirty="0"/>
              <a:t>Feature Extraction</a:t>
            </a:r>
          </a:p>
          <a:p>
            <a:pPr lvl="1"/>
            <a:r>
              <a:rPr lang="en-IN" dirty="0" err="1"/>
              <a:t>Facenet</a:t>
            </a:r>
            <a:r>
              <a:rPr lang="en-IN" dirty="0"/>
              <a:t> (InceptionResNetV2)</a:t>
            </a:r>
          </a:p>
          <a:p>
            <a:pPr lvl="1"/>
            <a:r>
              <a:rPr lang="en-IN" dirty="0"/>
              <a:t>VGG16 (Transfer Learning)</a:t>
            </a:r>
          </a:p>
          <a:p>
            <a:r>
              <a:rPr lang="en-IN" dirty="0"/>
              <a:t>Face Recognition</a:t>
            </a:r>
          </a:p>
        </p:txBody>
      </p:sp>
    </p:spTree>
    <p:extLst>
      <p:ext uri="{BB962C8B-B14F-4D97-AF65-F5344CB8AC3E}">
        <p14:creationId xmlns:p14="http://schemas.microsoft.com/office/powerpoint/2010/main" val="1067681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5FD0-8666-AAF1-0401-5EC3352CE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Conclusion:- Face Recognition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A79CB9F-8569-FEFE-8062-E36E87653B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3040479"/>
              </p:ext>
            </p:extLst>
          </p:nvPr>
        </p:nvGraphicFramePr>
        <p:xfrm>
          <a:off x="367553" y="1821837"/>
          <a:ext cx="11591366" cy="31866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18002">
                  <a:extLst>
                    <a:ext uri="{9D8B030D-6E8A-4147-A177-3AD203B41FA5}">
                      <a16:colId xmlns:a16="http://schemas.microsoft.com/office/drawing/2014/main" val="2097720418"/>
                    </a:ext>
                  </a:extLst>
                </a:gridCol>
                <a:gridCol w="3836045">
                  <a:extLst>
                    <a:ext uri="{9D8B030D-6E8A-4147-A177-3AD203B41FA5}">
                      <a16:colId xmlns:a16="http://schemas.microsoft.com/office/drawing/2014/main" val="4251080529"/>
                    </a:ext>
                  </a:extLst>
                </a:gridCol>
                <a:gridCol w="3837319">
                  <a:extLst>
                    <a:ext uri="{9D8B030D-6E8A-4147-A177-3AD203B41FA5}">
                      <a16:colId xmlns:a16="http://schemas.microsoft.com/office/drawing/2014/main" val="1565698951"/>
                    </a:ext>
                  </a:extLst>
                </a:gridCol>
              </a:tblGrid>
              <a:tr h="859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kern="100">
                          <a:effectLst/>
                        </a:rPr>
                        <a:t> 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383" marR="3438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effectLst/>
                        </a:rPr>
                        <a:t>FaceNet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383" marR="3438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effectLst/>
                        </a:rPr>
                        <a:t>VGG16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383" marR="34383" marT="0" marB="0"/>
                </a:tc>
                <a:extLst>
                  <a:ext uri="{0D108BD9-81ED-4DB2-BD59-A6C34878D82A}">
                    <a16:rowId xmlns:a16="http://schemas.microsoft.com/office/drawing/2014/main" val="3452256048"/>
                  </a:ext>
                </a:extLst>
              </a:tr>
              <a:tr h="5964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 dirty="0">
                          <a:effectLst/>
                        </a:rPr>
                        <a:t>Training Objective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383" marR="3438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 dirty="0">
                          <a:effectLst/>
                        </a:rPr>
                        <a:t>The main objective of </a:t>
                      </a:r>
                      <a:r>
                        <a:rPr lang="en-IN" sz="1400" kern="0" dirty="0" err="1">
                          <a:effectLst/>
                        </a:rPr>
                        <a:t>FaceNet</a:t>
                      </a:r>
                      <a:r>
                        <a:rPr lang="en-IN" sz="1400" kern="0" dirty="0">
                          <a:effectLst/>
                        </a:rPr>
                        <a:t> is to minimize the distance between embeddings of similar faces and maximize the distance between embeddings of different faces.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383" marR="3438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 dirty="0">
                          <a:effectLst/>
                        </a:rPr>
                        <a:t>VGG16 is trained using a supervised learning approach to minimize the classification error on the training dataset.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383" marR="34383" marT="0" marB="0"/>
                </a:tc>
                <a:extLst>
                  <a:ext uri="{0D108BD9-81ED-4DB2-BD59-A6C34878D82A}">
                    <a16:rowId xmlns:a16="http://schemas.microsoft.com/office/drawing/2014/main" val="1944304033"/>
                  </a:ext>
                </a:extLst>
              </a:tr>
              <a:tr h="51062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effectLst/>
                        </a:rPr>
                        <a:t>Specialization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383" marR="3438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 dirty="0" err="1">
                          <a:effectLst/>
                        </a:rPr>
                        <a:t>FaceNet</a:t>
                      </a:r>
                      <a:r>
                        <a:rPr lang="en-IN" sz="1400" kern="0" dirty="0">
                          <a:effectLst/>
                        </a:rPr>
                        <a:t> is specialized for face-related tasks and is optimized for learning discriminative features from faces, making it well-suited for face recognition tasks.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383" marR="3438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>
                          <a:effectLst/>
                        </a:rPr>
                        <a:t>VGG16 is a more general architecture and can be used for various image classification tasks beyond face recognition.</a:t>
                      </a:r>
                      <a:endParaRPr lang="en-IN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383" marR="34383" marT="0" marB="0"/>
                </a:tc>
                <a:extLst>
                  <a:ext uri="{0D108BD9-81ED-4DB2-BD59-A6C34878D82A}">
                    <a16:rowId xmlns:a16="http://schemas.microsoft.com/office/drawing/2014/main" val="1119546142"/>
                  </a:ext>
                </a:extLst>
              </a:tr>
              <a:tr h="6822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 dirty="0">
                          <a:effectLst/>
                        </a:rPr>
                        <a:t>Performance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383" marR="3438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 dirty="0" err="1">
                          <a:effectLst/>
                        </a:rPr>
                        <a:t>FaceNet's</a:t>
                      </a:r>
                      <a:r>
                        <a:rPr lang="en-IN" sz="1400" kern="0" dirty="0">
                          <a:effectLst/>
                        </a:rPr>
                        <a:t> embeddings are highly effective for face verification and recognition tasks, achieving state-of-the-art performance on benchmark datasets.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383" marR="3438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kern="0" dirty="0">
                          <a:effectLst/>
                        </a:rPr>
                        <a:t>VGG16 was influential at its time of introduction and achieved strong performance on image classification benchmarks. However, newer architectures have since surpassed its performance on various tasks.</a:t>
                      </a:r>
                      <a:endParaRPr lang="en-IN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4383" marR="34383" marT="0" marB="0"/>
                </a:tc>
                <a:extLst>
                  <a:ext uri="{0D108BD9-81ED-4DB2-BD59-A6C34878D82A}">
                    <a16:rowId xmlns:a16="http://schemas.microsoft.com/office/drawing/2014/main" val="162328586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A92A5D3-8588-ED98-4174-35C58B10D582}"/>
              </a:ext>
            </a:extLst>
          </p:cNvPr>
          <p:cNvSpPr txBox="1"/>
          <p:nvPr/>
        </p:nvSpPr>
        <p:spPr>
          <a:xfrm>
            <a:off x="838199" y="5490447"/>
            <a:ext cx="111207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comparing two feature extraction model i.e. </a:t>
            </a: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FaceNet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VGG16, VGG16 predicts with more accuracy.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3217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826F3-8778-3C56-DA22-CA780AD56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CDB72-5AE5-7D75-CF48-D364331C4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Crawler</a:t>
            </a:r>
          </a:p>
          <a:p>
            <a:r>
              <a:rPr lang="en-IN" dirty="0"/>
              <a:t>Library :</a:t>
            </a:r>
            <a:r>
              <a:rPr lang="en-IN" dirty="0" err="1"/>
              <a:t>icrawler.builtin</a:t>
            </a:r>
            <a:r>
              <a:rPr lang="en-IN" dirty="0"/>
              <a:t>(</a:t>
            </a:r>
            <a:r>
              <a:rPr lang="en-IN" b="1" i="0" dirty="0" err="1">
                <a:effectLst/>
                <a:latin typeface="Source Sans 3"/>
              </a:rPr>
              <a:t>icrawler</a:t>
            </a:r>
            <a:r>
              <a:rPr lang="en-IN" b="1" i="0" dirty="0">
                <a:effectLst/>
                <a:latin typeface="Source Sans 3"/>
              </a:rPr>
              <a:t> 0.6.7)</a:t>
            </a:r>
            <a:endParaRPr lang="en-IN" dirty="0"/>
          </a:p>
          <a:p>
            <a:pPr lvl="1"/>
            <a:r>
              <a:rPr lang="en-IN" dirty="0" err="1"/>
              <a:t>BingImageCrawler</a:t>
            </a:r>
            <a:endParaRPr lang="en-IN" dirty="0"/>
          </a:p>
          <a:p>
            <a:pPr lvl="1"/>
            <a:r>
              <a:rPr lang="en-IN" dirty="0" err="1"/>
              <a:t>GoogleImageCrawler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2114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577151-E340-B0D0-290A-ABA6A12A16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207" y="3657964"/>
            <a:ext cx="1666875" cy="1247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E1F6D3-0AEC-987D-647D-BF320052B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43" y="4910222"/>
            <a:ext cx="2171888" cy="16079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FB2A10-EF28-8173-706A-08523C421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7412" y="2905488"/>
            <a:ext cx="1219200" cy="121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54EAC0-A3AA-2ABE-3228-F74DAFDD4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8174" y="3130420"/>
            <a:ext cx="2143125" cy="2143125"/>
          </a:xfrm>
          <a:prstGeom prst="rect">
            <a:avLst/>
          </a:prstGeom>
        </p:spPr>
      </p:pic>
      <p:pic>
        <p:nvPicPr>
          <p:cNvPr id="2050" name="Picture 2" descr="Google Images - Wikipedia">
            <a:extLst>
              <a:ext uri="{FF2B5EF4-FFF2-40B4-BE49-F238E27FC236}">
                <a16:creationId xmlns:a16="http://schemas.microsoft.com/office/drawing/2014/main" id="{B04383CF-D79F-13CD-ECBF-D7754B53D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68" y="339819"/>
            <a:ext cx="3648075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icrosoft's Bing Image Creator to work in all chat modes">
            <a:extLst>
              <a:ext uri="{FF2B5EF4-FFF2-40B4-BE49-F238E27FC236}">
                <a16:creationId xmlns:a16="http://schemas.microsoft.com/office/drawing/2014/main" id="{533A8031-FC3F-FAE6-5BB1-09B759E9A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130" y="188258"/>
            <a:ext cx="3067923" cy="172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9C710C-162F-A9B1-F2D7-54162F9560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0543" y="4201983"/>
            <a:ext cx="3475021" cy="221761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8D575A0-8D04-8EC3-10FA-C034D3A2A62D}"/>
              </a:ext>
            </a:extLst>
          </p:cNvPr>
          <p:cNvCxnSpPr>
            <a:stCxn id="4" idx="3"/>
            <a:endCxn id="8" idx="1"/>
          </p:cNvCxnSpPr>
          <p:nvPr/>
        </p:nvCxnSpPr>
        <p:spPr>
          <a:xfrm flipV="1">
            <a:off x="1994082" y="4201983"/>
            <a:ext cx="2244092" cy="798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43AA60-6060-3B8A-1C2D-A98CA3A16300}"/>
              </a:ext>
            </a:extLst>
          </p:cNvPr>
          <p:cNvCxnSpPr>
            <a:cxnSpLocks/>
            <a:stCxn id="2050" idx="2"/>
            <a:endCxn id="8" idx="0"/>
          </p:cNvCxnSpPr>
          <p:nvPr/>
        </p:nvCxnSpPr>
        <p:spPr>
          <a:xfrm>
            <a:off x="2187106" y="1587594"/>
            <a:ext cx="3122631" cy="1542826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D0C328-DB68-3B84-5B8B-5C9D562B9443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5309737" y="1584455"/>
            <a:ext cx="3045369" cy="154596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0E94832-B337-0CF3-D13B-D1F6836FE891}"/>
              </a:ext>
            </a:extLst>
          </p:cNvPr>
          <p:cNvCxnSpPr>
            <a:stCxn id="8" idx="3"/>
          </p:cNvCxnSpPr>
          <p:nvPr/>
        </p:nvCxnSpPr>
        <p:spPr>
          <a:xfrm>
            <a:off x="6381299" y="4201983"/>
            <a:ext cx="1785548" cy="399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2B6C0E0-8328-B60A-C833-B9129E497209}"/>
              </a:ext>
            </a:extLst>
          </p:cNvPr>
          <p:cNvSpPr txBox="1"/>
          <p:nvPr/>
        </p:nvSpPr>
        <p:spPr>
          <a:xfrm>
            <a:off x="4849906" y="5417989"/>
            <a:ext cx="2171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Crawler</a:t>
            </a:r>
          </a:p>
        </p:txBody>
      </p:sp>
    </p:spTree>
    <p:extLst>
      <p:ext uri="{BB962C8B-B14F-4D97-AF65-F5344CB8AC3E}">
        <p14:creationId xmlns:p14="http://schemas.microsoft.com/office/powerpoint/2010/main" val="847042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10E1A0-148B-DAFA-938A-9B5DF44B8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96" y="696789"/>
            <a:ext cx="4073398" cy="3032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7F1DFD-03CA-CC94-020F-83B9E164C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258" y="841775"/>
            <a:ext cx="5011646" cy="27425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FDE7A7-6A72-E583-8C9A-18FAA2373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5074" y="3729319"/>
            <a:ext cx="5360179" cy="30419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192EDA-59EC-B186-166D-5640A0957341}"/>
              </a:ext>
            </a:extLst>
          </p:cNvPr>
          <p:cNvSpPr txBox="1"/>
          <p:nvPr/>
        </p:nvSpPr>
        <p:spPr>
          <a:xfrm>
            <a:off x="5047129" y="1982221"/>
            <a:ext cx="1963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Raw Data</a:t>
            </a:r>
          </a:p>
        </p:txBody>
      </p:sp>
    </p:spTree>
    <p:extLst>
      <p:ext uri="{BB962C8B-B14F-4D97-AF65-F5344CB8AC3E}">
        <p14:creationId xmlns:p14="http://schemas.microsoft.com/office/powerpoint/2010/main" val="2111334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92B66B8-03F5-429F-73A7-4048CBB76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672" y="3431487"/>
            <a:ext cx="2055251" cy="30813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1A29A6-5668-3B28-9A5A-BA1FC091D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E07DB-45B1-9E95-0EB1-044839DCF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05834"/>
          </a:xfrm>
        </p:spPr>
        <p:txBody>
          <a:bodyPr/>
          <a:lstStyle/>
          <a:p>
            <a:r>
              <a:rPr lang="en-IN" dirty="0"/>
              <a:t>Face detection, extraction and cropping</a:t>
            </a:r>
          </a:p>
          <a:p>
            <a:r>
              <a:rPr lang="en-IN" dirty="0"/>
              <a:t>Done by Har Cascade Frontal Face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5141F0-E316-3FC3-3F43-D5CFA2F51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66" y="3429000"/>
            <a:ext cx="2056909" cy="30838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CB1A87-7DEF-090B-7652-247C97D7C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9578" y="4108353"/>
            <a:ext cx="1302309" cy="13023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9BF96C-8FCD-021C-9728-27927F9C228D}"/>
              </a:ext>
            </a:extLst>
          </p:cNvPr>
          <p:cNvSpPr/>
          <p:nvPr/>
        </p:nvSpPr>
        <p:spPr>
          <a:xfrm>
            <a:off x="6042780" y="3916825"/>
            <a:ext cx="753034" cy="84268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689B9F-89E6-573D-5F54-A4E30EC1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798" y="3429000"/>
            <a:ext cx="2055251" cy="30813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35325B-C74F-14E7-28F8-A4FEF8758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4955" y="4108353"/>
            <a:ext cx="1302309" cy="1302309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9E9721-2F3B-12BB-78DB-0852E96DD5F8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4887049" y="4969686"/>
            <a:ext cx="504623" cy="24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95AAA8-6561-3659-8FF3-4657E45F6161}"/>
              </a:ext>
            </a:extLst>
          </p:cNvPr>
          <p:cNvCxnSpPr>
            <a:cxnSpLocks/>
          </p:cNvCxnSpPr>
          <p:nvPr/>
        </p:nvCxnSpPr>
        <p:spPr>
          <a:xfrm flipV="1">
            <a:off x="2327175" y="4968442"/>
            <a:ext cx="504623" cy="12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338975-2CDA-67B1-18EF-CCD41592A03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438128" y="4759508"/>
            <a:ext cx="836827" cy="44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F37CDC2-D66C-D532-B48C-82C9554E9A06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9577264" y="4759508"/>
            <a:ext cx="642314" cy="12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518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25FA0D-B364-8E04-466E-347B42305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371" y="670636"/>
            <a:ext cx="4282811" cy="3444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0659FB-CACD-A77A-7329-CD7E42269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13" y="779556"/>
            <a:ext cx="4168501" cy="3452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461E4C-A3E6-8454-34D4-C88B9CC37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5040" y="4312145"/>
            <a:ext cx="4244708" cy="23395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BA80FB-AD79-1E4C-5BE3-5A3B50B2A883}"/>
              </a:ext>
            </a:extLst>
          </p:cNvPr>
          <p:cNvSpPr txBox="1"/>
          <p:nvPr/>
        </p:nvSpPr>
        <p:spPr>
          <a:xfrm>
            <a:off x="5003422" y="2244025"/>
            <a:ext cx="2321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Valid Dataset</a:t>
            </a:r>
          </a:p>
        </p:txBody>
      </p:sp>
    </p:spTree>
    <p:extLst>
      <p:ext uri="{BB962C8B-B14F-4D97-AF65-F5344CB8AC3E}">
        <p14:creationId xmlns:p14="http://schemas.microsoft.com/office/powerpoint/2010/main" val="2643923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49346-7BB4-A0FC-3A08-09220E9B0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9581"/>
          </a:xfrm>
        </p:spPr>
        <p:txBody>
          <a:bodyPr/>
          <a:lstStyle/>
          <a:p>
            <a:r>
              <a:rPr lang="en-IN" dirty="0"/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BC25B-E47E-FDCE-4B07-D6478E5E3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Train/Test Split into 70-30  </a:t>
            </a:r>
          </a:p>
          <a:p>
            <a:r>
              <a:rPr lang="en-IN" dirty="0"/>
              <a:t>Library :-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FEE2CC-7D07-7A2F-2FF5-FAA233F7D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294" y="2987733"/>
            <a:ext cx="1219200" cy="121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48C119-0B83-8575-6F4B-299C12ED9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60" y="4275263"/>
            <a:ext cx="3475021" cy="22176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374E00-E06E-5E4B-552E-78C33D27C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1416" y="3129516"/>
            <a:ext cx="3513124" cy="35283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5E8397-D325-0F6B-D861-BD7E28713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8378" y="1768533"/>
            <a:ext cx="1219200" cy="12192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BFF416-0018-468C-2C3B-C50FA5E02340}"/>
              </a:ext>
            </a:extLst>
          </p:cNvPr>
          <p:cNvCxnSpPr/>
          <p:nvPr/>
        </p:nvCxnSpPr>
        <p:spPr>
          <a:xfrm>
            <a:off x="4043082" y="4957482"/>
            <a:ext cx="398929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786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20B1C1-2A6D-DE94-2E01-76DFC9870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88" y="817033"/>
            <a:ext cx="1365703" cy="993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84118A-6558-8F5D-E225-83FA63D86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54" y="1899955"/>
            <a:ext cx="1365703" cy="9977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452B5A-646A-26C2-ED86-1F456AEC9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20" y="4128106"/>
            <a:ext cx="1365703" cy="9938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3929F1-5615-BD07-0CBD-29C89B5E4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87" y="5363167"/>
            <a:ext cx="1365703" cy="9977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C9E74C-515D-83A1-3C6E-9BA1774F8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20" y="7346174"/>
            <a:ext cx="1365703" cy="993837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6D43399-593C-6772-B696-48603520CC2A}"/>
              </a:ext>
            </a:extLst>
          </p:cNvPr>
          <p:cNvSpPr/>
          <p:nvPr/>
        </p:nvSpPr>
        <p:spPr>
          <a:xfrm>
            <a:off x="2931457" y="1438393"/>
            <a:ext cx="2393576" cy="6633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MTCNN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94E0C0-25A0-BAD5-57A4-CA56E42C7C3C}"/>
              </a:ext>
            </a:extLst>
          </p:cNvPr>
          <p:cNvSpPr txBox="1"/>
          <p:nvPr/>
        </p:nvSpPr>
        <p:spPr>
          <a:xfrm>
            <a:off x="3462617" y="95565"/>
            <a:ext cx="6947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Feature Extraction and Classification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2032CF1-0202-05CD-5CE5-CA828CAC379F}"/>
              </a:ext>
            </a:extLst>
          </p:cNvPr>
          <p:cNvSpPr/>
          <p:nvPr/>
        </p:nvSpPr>
        <p:spPr>
          <a:xfrm>
            <a:off x="2931457" y="4956718"/>
            <a:ext cx="2393576" cy="6633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Haar</a:t>
            </a:r>
            <a:r>
              <a:rPr lang="en-IN" dirty="0"/>
              <a:t> Cascade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543DFD2-6FE2-858D-824A-CD2AD79AEFED}"/>
              </a:ext>
            </a:extLst>
          </p:cNvPr>
          <p:cNvSpPr/>
          <p:nvPr/>
        </p:nvSpPr>
        <p:spPr>
          <a:xfrm>
            <a:off x="6024282" y="4956718"/>
            <a:ext cx="2918012" cy="6633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VGG16(Transfer Learning)</a:t>
            </a:r>
          </a:p>
          <a:p>
            <a:pPr algn="ctr"/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7700A5-DB2C-B172-B530-8C24115A4B1D}"/>
              </a:ext>
            </a:extLst>
          </p:cNvPr>
          <p:cNvSpPr txBox="1"/>
          <p:nvPr/>
        </p:nvSpPr>
        <p:spPr>
          <a:xfrm>
            <a:off x="6122895" y="2398834"/>
            <a:ext cx="2393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facenet_keras_weights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191008-5E13-070D-6453-BBBB70CAF5DF}"/>
              </a:ext>
            </a:extLst>
          </p:cNvPr>
          <p:cNvSpPr txBox="1"/>
          <p:nvPr/>
        </p:nvSpPr>
        <p:spPr>
          <a:xfrm>
            <a:off x="6781799" y="6017616"/>
            <a:ext cx="1075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imagenet</a:t>
            </a:r>
            <a:endParaRPr lang="en-IN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68A4478-720E-0B1F-E025-A804B9D17AB7}"/>
              </a:ext>
            </a:extLst>
          </p:cNvPr>
          <p:cNvSpPr/>
          <p:nvPr/>
        </p:nvSpPr>
        <p:spPr>
          <a:xfrm>
            <a:off x="6122894" y="1438393"/>
            <a:ext cx="2393576" cy="6633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FaceNet</a:t>
            </a:r>
            <a:endParaRPr lang="en-IN" dirty="0"/>
          </a:p>
          <a:p>
            <a:pPr algn="ctr"/>
            <a:r>
              <a:rPr lang="en-IN" dirty="0"/>
              <a:t>InceptionResNetV2()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F414CF3-9DFF-0CCE-1DC8-CB92AFA6F903}"/>
              </a:ext>
            </a:extLst>
          </p:cNvPr>
          <p:cNvSpPr/>
          <p:nvPr/>
        </p:nvSpPr>
        <p:spPr>
          <a:xfrm>
            <a:off x="9520516" y="4956718"/>
            <a:ext cx="2393576" cy="6633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Save Encoding/Features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29D8F4-5D88-6F19-077B-18FBE299BB3A}"/>
              </a:ext>
            </a:extLst>
          </p:cNvPr>
          <p:cNvSpPr/>
          <p:nvPr/>
        </p:nvSpPr>
        <p:spPr>
          <a:xfrm>
            <a:off x="9520516" y="1432940"/>
            <a:ext cx="2393576" cy="6633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Save Encoding/Features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F133FC-B850-C96D-0275-B7CA8E18FA35}"/>
              </a:ext>
            </a:extLst>
          </p:cNvPr>
          <p:cNvSpPr txBox="1"/>
          <p:nvPr/>
        </p:nvSpPr>
        <p:spPr>
          <a:xfrm>
            <a:off x="10293722" y="5692236"/>
            <a:ext cx="27207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As H5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3CBDF8D-925A-E802-4455-A18FC4EB7C39}"/>
              </a:ext>
            </a:extLst>
          </p:cNvPr>
          <p:cNvSpPr txBox="1"/>
          <p:nvPr/>
        </p:nvSpPr>
        <p:spPr>
          <a:xfrm>
            <a:off x="10040468" y="2259640"/>
            <a:ext cx="27207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As Pickle File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2F4CBAA-0E2F-2E6A-0962-DC251F6A34A7}"/>
              </a:ext>
            </a:extLst>
          </p:cNvPr>
          <p:cNvCxnSpPr/>
          <p:nvPr/>
        </p:nvCxnSpPr>
        <p:spPr>
          <a:xfrm>
            <a:off x="0" y="3558988"/>
            <a:ext cx="12192000" cy="0"/>
          </a:xfrm>
          <a:prstGeom prst="line">
            <a:avLst/>
          </a:prstGeom>
          <a:ln w="2857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8218BAB-F8EC-19B5-61CA-A89AF0AF1C84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1727791" y="1313952"/>
            <a:ext cx="1203666" cy="4561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3B107DF-74DC-8B4A-0F39-45E356EEA59F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1725823" y="1770087"/>
            <a:ext cx="1205634" cy="5915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6C7387A-53B5-2E5D-29D1-8B31AA7EF9E5}"/>
              </a:ext>
            </a:extLst>
          </p:cNvPr>
          <p:cNvCxnSpPr>
            <a:cxnSpLocks/>
            <a:stCxn id="12" idx="3"/>
            <a:endCxn id="24" idx="1"/>
          </p:cNvCxnSpPr>
          <p:nvPr/>
        </p:nvCxnSpPr>
        <p:spPr>
          <a:xfrm>
            <a:off x="5325033" y="1770087"/>
            <a:ext cx="79786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D32423A-2850-70D5-8DFB-D2BF2F65601D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5325033" y="5288412"/>
            <a:ext cx="69924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7BDAD0D-129C-39FF-3102-5531DCE37882}"/>
              </a:ext>
            </a:extLst>
          </p:cNvPr>
          <p:cNvCxnSpPr>
            <a:cxnSpLocks/>
            <a:stCxn id="24" idx="3"/>
            <a:endCxn id="29" idx="1"/>
          </p:cNvCxnSpPr>
          <p:nvPr/>
        </p:nvCxnSpPr>
        <p:spPr>
          <a:xfrm flipV="1">
            <a:off x="8516470" y="1764634"/>
            <a:ext cx="1004046" cy="545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48B466C-0724-1BDE-55D9-2C8683D6208D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8942294" y="5288412"/>
            <a:ext cx="57822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71D7461-6D8E-E1D8-929A-05FD83D8E590}"/>
              </a:ext>
            </a:extLst>
          </p:cNvPr>
          <p:cNvCxnSpPr>
            <a:cxnSpLocks/>
            <a:stCxn id="8" idx="3"/>
            <a:endCxn id="16" idx="1"/>
          </p:cNvCxnSpPr>
          <p:nvPr/>
        </p:nvCxnSpPr>
        <p:spPr>
          <a:xfrm>
            <a:off x="1725823" y="4625025"/>
            <a:ext cx="1205634" cy="6633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C0F1B0F-A066-8133-4E45-9A88C9E9F3BD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 flipV="1">
            <a:off x="1727790" y="5288412"/>
            <a:ext cx="1203667" cy="5736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801BE3B-95E1-258C-AD35-F06C25984D0A}"/>
              </a:ext>
            </a:extLst>
          </p:cNvPr>
          <p:cNvCxnSpPr>
            <a:cxnSpLocks/>
          </p:cNvCxnSpPr>
          <p:nvPr/>
        </p:nvCxnSpPr>
        <p:spPr>
          <a:xfrm flipH="1" flipV="1">
            <a:off x="7319680" y="5764515"/>
            <a:ext cx="1" cy="2970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6E7F285-D041-5422-2CF6-B0EA2E9EC8AE}"/>
              </a:ext>
            </a:extLst>
          </p:cNvPr>
          <p:cNvCxnSpPr>
            <a:cxnSpLocks/>
          </p:cNvCxnSpPr>
          <p:nvPr/>
        </p:nvCxnSpPr>
        <p:spPr>
          <a:xfrm flipH="1" flipV="1">
            <a:off x="7319679" y="2189219"/>
            <a:ext cx="1" cy="2970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003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</TotalTime>
  <Words>495</Words>
  <Application>Microsoft Office PowerPoint</Application>
  <PresentationFormat>Widescreen</PresentationFormat>
  <Paragraphs>58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Courier New</vt:lpstr>
      <vt:lpstr>Source Sans 3</vt:lpstr>
      <vt:lpstr>Office Theme</vt:lpstr>
      <vt:lpstr>Celebrity Face Detection</vt:lpstr>
      <vt:lpstr>PowerPoint Presentation</vt:lpstr>
      <vt:lpstr>Data Collection</vt:lpstr>
      <vt:lpstr>PowerPoint Presentation</vt:lpstr>
      <vt:lpstr>PowerPoint Presentation</vt:lpstr>
      <vt:lpstr>Data Preprocessing</vt:lpstr>
      <vt:lpstr>PowerPoint Presentation</vt:lpstr>
      <vt:lpstr>Data Preprocessing</vt:lpstr>
      <vt:lpstr>PowerPoint Presentation</vt:lpstr>
      <vt:lpstr>Features/Encodings</vt:lpstr>
      <vt:lpstr>Face Recognition</vt:lpstr>
      <vt:lpstr>PowerPoint Presentation</vt:lpstr>
      <vt:lpstr>PowerPoint Presentation</vt:lpstr>
      <vt:lpstr>Predictions (Har Cascade + VGG16)</vt:lpstr>
      <vt:lpstr>PowerPoint Presentation</vt:lpstr>
      <vt:lpstr>Predictions (MTCNN + Face Net)</vt:lpstr>
      <vt:lpstr>PowerPoint Presentation</vt:lpstr>
      <vt:lpstr>PowerPoint Presentation</vt:lpstr>
      <vt:lpstr>Conclusion:- Face Detection</vt:lpstr>
      <vt:lpstr>Conclusion:- Face Recognition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Celebrity Face Detection</dc:title>
  <dc:creator>Rohan Sarpal</dc:creator>
  <cp:lastModifiedBy>Rohan Sarpal</cp:lastModifiedBy>
  <cp:revision>18</cp:revision>
  <dcterms:created xsi:type="dcterms:W3CDTF">2023-08-27T11:38:18Z</dcterms:created>
  <dcterms:modified xsi:type="dcterms:W3CDTF">2023-08-30T01:29:59Z</dcterms:modified>
</cp:coreProperties>
</file>